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9" r:id="rId3"/>
    <p:sldId id="266" r:id="rId4"/>
    <p:sldId id="260" r:id="rId5"/>
    <p:sldId id="261" r:id="rId6"/>
    <p:sldId id="262" r:id="rId7"/>
    <p:sldId id="263" r:id="rId8"/>
    <p:sldId id="264" r:id="rId9"/>
    <p:sldId id="283" r:id="rId10"/>
    <p:sldId id="284" r:id="rId11"/>
    <p:sldId id="285" r:id="rId12"/>
    <p:sldId id="286" r:id="rId13"/>
    <p:sldId id="287" r:id="rId14"/>
    <p:sldId id="288" r:id="rId15"/>
    <p:sldId id="265" r:id="rId1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  <a:srgbClr val="0066CC"/>
    <a:srgbClr val="0000FF"/>
    <a:srgbClr val="30186C"/>
    <a:srgbClr val="17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E7AA54-0955-4FD0-9D61-CBDAFAD769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E2986-8446-971A-F159-9F7D243A70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10/30/2022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42382-6E72-AC77-944A-B5C2E68E1C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A61F8E-7B24-1951-9CE2-4035BF1A10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3FE553A-9DD3-498B-B5EE-E3451C03186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30674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10/30/2022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DCB4B2F-B31B-411F-BBEC-F45FDD766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1833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6873EA-0F24-4BCF-8AE0-7D00811D1B1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30F3FB-ED7D-0787-C798-63438725521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CFB394-BA98-EA8E-5F69-FEEBEE9175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11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7D832-264C-0A91-4968-7F455D06E9F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240D89-030C-F244-53CE-51C2D58A54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603912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12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C2C8AD-DE65-4823-3B8C-4568BF63B8C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C3FC4D-105B-C2DC-FAC4-D92EA8ACEA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428136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13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911D0-5A2F-68A5-D970-DBC3BBA1668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D9803A-89FB-0DAC-FE6F-483E0B34C9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141372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14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1E6288-227A-176B-E93F-4AE2264FE2B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F4F332-2AB1-D9C9-8933-9CC39DF4DC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11730596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299AAE-DF98-4A45-B3A0-B20E2C28C96E}" type="slidenum">
              <a:rPr lang="en-US"/>
              <a:pPr/>
              <a:t>15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E204D8-D7AA-7766-7007-FCB53ED8C66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81732F-6C32-E9C7-17AB-38797BDE3D1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0E7C39-DBA1-4FBD-8D28-81FF3142EE7B}" type="slidenum">
              <a:rPr lang="en-US"/>
              <a:pPr/>
              <a:t>2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EF1CDF-7DC6-2298-3370-32B32421FB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39F20-A400-5CDE-61A4-88DF8BE51D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59D1F7-4B0A-41A2-BD0D-2CB62EEF8F9F}" type="slidenum">
              <a:rPr lang="en-US"/>
              <a:pPr/>
              <a:t>4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D223D5-6F76-F064-C922-6DEF6052F60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78FD9-F157-7936-D92B-74766911DC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F4C6CA-00BD-4F8F-9205-66957CEB98C4}" type="slidenum">
              <a:rPr lang="en-US"/>
              <a:pPr/>
              <a:t>5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3C2D77-3540-3934-7A33-AEF5CCE8291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428355-284C-E3BF-60BD-897CA47E1C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6972D-9407-421E-A9DB-1AD85880C43F}" type="slidenum">
              <a:rPr lang="en-US"/>
              <a:pPr/>
              <a:t>6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002626-5028-3390-C0A3-F5F4082F1E3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FC9202-A59F-3D89-ACA4-9AC70C3BEB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52E532-D5C4-4B6D-911F-6B91A839D2D2}" type="slidenum">
              <a:rPr lang="en-US"/>
              <a:pPr/>
              <a:t>7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F916B9-38D1-FC4A-A964-F206ABBDA5A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0E97A2-D0C8-1A6B-A46C-D245D075737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8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1F2A8-DB82-7B66-A77F-1914AFBA667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783AB-CAE9-65DE-8D26-55BAC7F0D4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9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24F31D-F763-5161-9AB7-787EF8D2ED9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BEC115-6F22-0C9A-81B5-C395734FAC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2549049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149CED-DA22-4750-A84A-C6669F39627C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0DA89-284C-5E47-3A1B-6F2BACA2E06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10/30/2022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B9B709-16C4-4426-BC40-039B4B2212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  <p:extLst>
      <p:ext uri="{BB962C8B-B14F-4D97-AF65-F5344CB8AC3E}">
        <p14:creationId xmlns:p14="http://schemas.microsoft.com/office/powerpoint/2010/main" val="327334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4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3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52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4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53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6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1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0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11859-D293-48B7-9867-A6411EE04146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396EE-F85C-49D7-B201-E7744B9FF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8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03534"/>
            <a:ext cx="7772400" cy="1006429"/>
          </a:xfrm>
        </p:spPr>
        <p:txBody>
          <a:bodyPr>
            <a:spAutoFit/>
          </a:bodyPr>
          <a:lstStyle/>
          <a:p>
            <a:r>
              <a:rPr lang="en-US" sz="6600" b="1" dirty="0">
                <a:latin typeface="Calibri" pitchFamily="34" charset="0"/>
              </a:rPr>
              <a:t>Vessels of Honor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602038"/>
            <a:ext cx="6858000" cy="646331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Calibri" pitchFamily="34" charset="0"/>
              </a:rPr>
              <a:t>2 Timothy 2:20-26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92231" y="1905000"/>
            <a:ext cx="8546969" cy="2447658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b="1" dirty="0">
                <a:latin typeface="Calibri" pitchFamily="34" charset="0"/>
              </a:rPr>
              <a:t>… With those who call on the Lord out of a pure heart. 2 Timothy 2:22</a:t>
            </a:r>
          </a:p>
          <a:p>
            <a:pPr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Together with those who sincerely love God i.e., not alone, nor in the company of those </a:t>
            </a:r>
            <a:r>
              <a:rPr lang="en-US" sz="3600" b="1" i="1" dirty="0">
                <a:latin typeface="Calibri" pitchFamily="34" charset="0"/>
              </a:rPr>
              <a:t>“vessels of dishonor.”</a:t>
            </a:r>
            <a:r>
              <a:rPr lang="en-US" sz="3600" b="1" dirty="0">
                <a:latin typeface="Calibri" pitchFamily="34" charset="0"/>
              </a:rPr>
              <a:t> 2 Timothy 2:22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10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163719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1450" y="1905000"/>
            <a:ext cx="8801100" cy="316561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600" b="1" dirty="0">
                <a:latin typeface="Calibri" pitchFamily="34" charset="0"/>
              </a:rPr>
              <a:t>Those who do not quarrel. 2 Timothy 2:23-24</a:t>
            </a:r>
          </a:p>
          <a:p>
            <a:pPr lvl="1"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Avoid foolish and ignorant disputes.</a:t>
            </a:r>
          </a:p>
          <a:p>
            <a:pPr lvl="1"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Generate strife. 2 Timothy 2:23;</a:t>
            </a:r>
            <a:br>
              <a:rPr lang="en-US" sz="3200" b="1" dirty="0">
                <a:latin typeface="Calibri" pitchFamily="34" charset="0"/>
              </a:rPr>
            </a:br>
            <a:r>
              <a:rPr lang="en-US" sz="3200" b="1" dirty="0">
                <a:latin typeface="Calibri" pitchFamily="34" charset="0"/>
              </a:rPr>
              <a:t>cf. 1 Timothy 1:4; 6:4</a:t>
            </a:r>
          </a:p>
          <a:p>
            <a:pPr lvl="1"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Bring ruin to the hearers. 2 Timothy 2:14;</a:t>
            </a:r>
            <a:br>
              <a:rPr lang="en-US" sz="3200" b="1" dirty="0">
                <a:latin typeface="Calibri" pitchFamily="34" charset="0"/>
              </a:rPr>
            </a:br>
            <a:r>
              <a:rPr lang="en-US" sz="3200" b="1" dirty="0">
                <a:latin typeface="Calibri" pitchFamily="34" charset="0"/>
              </a:rPr>
              <a:t>cf. Titus 3:9</a:t>
            </a:r>
          </a:p>
          <a:p>
            <a:pPr lvl="1"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Increase to more ungodliness. 2 Timothy 2:16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11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89829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1450" y="1905000"/>
            <a:ext cx="8801100" cy="377603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	Those who are gentle to all. 2 Timothy 2:24</a:t>
            </a:r>
          </a:p>
          <a:p>
            <a:pPr lvl="1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“</a:t>
            </a:r>
            <a:r>
              <a:rPr lang="en-US" sz="3200" b="1" dirty="0">
                <a:latin typeface="Calibri" pitchFamily="34" charset="0"/>
              </a:rPr>
              <a:t>affable, that is, mild or kind</a:t>
            </a:r>
            <a:r>
              <a:rPr lang="en-US" sz="3200" dirty="0">
                <a:latin typeface="Calibri" pitchFamily="34" charset="0"/>
              </a:rPr>
              <a:t>” – </a:t>
            </a:r>
            <a:r>
              <a:rPr lang="en-US" sz="3200" b="1" dirty="0">
                <a:latin typeface="Calibri" pitchFamily="34" charset="0"/>
              </a:rPr>
              <a:t>Strong</a:t>
            </a:r>
          </a:p>
          <a:p>
            <a:pPr lvl="1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“</a:t>
            </a:r>
            <a:r>
              <a:rPr lang="en-US" sz="3200" b="1" dirty="0">
                <a:latin typeface="Calibri" pitchFamily="34" charset="0"/>
              </a:rPr>
              <a:t>not only to troubled minds, and wounded consciences, by supplying them with the precious promises and truths of the Gospel; and to backsliders, by restoring them in a spirit of meekness; but even to those who contradict the truth, and themselves, by mild and kind instructions</a:t>
            </a:r>
            <a:r>
              <a:rPr lang="en-US" sz="3200" dirty="0">
                <a:latin typeface="Calibri" pitchFamily="34" charset="0"/>
              </a:rPr>
              <a:t>.” – </a:t>
            </a:r>
            <a:r>
              <a:rPr lang="en-US" sz="3200" b="1" dirty="0">
                <a:latin typeface="Calibri" pitchFamily="34" charset="0"/>
              </a:rPr>
              <a:t>Gill</a:t>
            </a:r>
            <a:endParaRPr lang="en-US" sz="3600" b="1" dirty="0">
              <a:latin typeface="Calibri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12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151324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1450" y="1905000"/>
            <a:ext cx="8801100" cy="4440062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Those who are able to teach. 2 Timothy 2:24</a:t>
            </a:r>
          </a:p>
          <a:p>
            <a:pPr lvl="1"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“</a:t>
            </a:r>
            <a:r>
              <a:rPr lang="en-US" sz="2800" b="1" dirty="0">
                <a:latin typeface="Calibri" pitchFamily="34" charset="0"/>
              </a:rPr>
              <a:t>apt and skillful in teaching</a:t>
            </a:r>
            <a:r>
              <a:rPr lang="en-US" sz="2800" dirty="0">
                <a:latin typeface="Calibri" pitchFamily="34" charset="0"/>
              </a:rPr>
              <a:t>” – </a:t>
            </a:r>
            <a:r>
              <a:rPr lang="en-US" sz="2800" b="1" dirty="0">
                <a:latin typeface="Calibri" pitchFamily="34" charset="0"/>
              </a:rPr>
              <a:t>Thayer</a:t>
            </a:r>
          </a:p>
          <a:p>
            <a:pPr lvl="1">
              <a:lnSpc>
                <a:spcPct val="80000"/>
              </a:lnSpc>
            </a:pPr>
            <a:r>
              <a:rPr lang="en-US" sz="2800" b="1" dirty="0">
                <a:latin typeface="Calibri" pitchFamily="34" charset="0"/>
              </a:rPr>
              <a:t>Able to exhort and convict those who contradict. </a:t>
            </a:r>
            <a:br>
              <a:rPr lang="en-US" sz="2800" b="1" dirty="0">
                <a:latin typeface="Calibri" pitchFamily="34" charset="0"/>
              </a:rPr>
            </a:br>
            <a:r>
              <a:rPr lang="en-US" sz="2800" b="1" dirty="0">
                <a:latin typeface="Calibri" pitchFamily="34" charset="0"/>
              </a:rPr>
              <a:t>cf. Titus 1:9</a:t>
            </a:r>
          </a:p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Patient. 2 Timothy 2:24</a:t>
            </a:r>
          </a:p>
          <a:p>
            <a:pPr lvl="1"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“</a:t>
            </a:r>
            <a:r>
              <a:rPr lang="en-US" sz="2800" b="1" dirty="0">
                <a:latin typeface="Calibri" pitchFamily="34" charset="0"/>
              </a:rPr>
              <a:t>patient of ills and wrongs, forbearing</a:t>
            </a:r>
            <a:r>
              <a:rPr lang="en-US" sz="2800" dirty="0">
                <a:latin typeface="Calibri" pitchFamily="34" charset="0"/>
              </a:rPr>
              <a:t>” – </a:t>
            </a:r>
            <a:r>
              <a:rPr lang="en-US" sz="2800" b="1" dirty="0">
                <a:latin typeface="Calibri" pitchFamily="34" charset="0"/>
              </a:rPr>
              <a:t>Thayer </a:t>
            </a:r>
          </a:p>
          <a:p>
            <a:pPr lvl="1">
              <a:lnSpc>
                <a:spcPct val="80000"/>
              </a:lnSpc>
            </a:pPr>
            <a:r>
              <a:rPr lang="en-US" sz="2800" dirty="0">
                <a:latin typeface="Calibri" pitchFamily="34" charset="0"/>
              </a:rPr>
              <a:t>“</a:t>
            </a:r>
            <a:r>
              <a:rPr lang="en-US" sz="2800" b="1" dirty="0">
                <a:latin typeface="Calibri" pitchFamily="34" charset="0"/>
              </a:rPr>
              <a:t>The Greek word here used does not elsewhere occur in the New Testament. It means, patient under evils and injuries” – Barnes</a:t>
            </a:r>
          </a:p>
          <a:p>
            <a:pPr lvl="1">
              <a:lnSpc>
                <a:spcPct val="80000"/>
              </a:lnSpc>
            </a:pPr>
            <a:r>
              <a:rPr lang="en-US" sz="2800" b="1" dirty="0">
                <a:latin typeface="Calibri" pitchFamily="34" charset="0"/>
              </a:rPr>
              <a:t>A Christ-like quality much needed in “word battles” –	cf. Colossians 3:13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13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353335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1450" y="1905000"/>
            <a:ext cx="8801100" cy="4829399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Those who can correct in humility</a:t>
            </a:r>
            <a:r>
              <a:rPr lang="en-US" sz="3200" b="1" i="1" dirty="0">
                <a:latin typeface="Calibri" pitchFamily="34" charset="0"/>
              </a:rPr>
              <a:t>.</a:t>
            </a:r>
            <a:r>
              <a:rPr lang="en-US" sz="3200" b="1" dirty="0">
                <a:latin typeface="Calibri" pitchFamily="34" charset="0"/>
              </a:rPr>
              <a:t> 2 Timothy 2:25</a:t>
            </a:r>
          </a:p>
          <a:p>
            <a:pPr lvl="1">
              <a:lnSpc>
                <a:spcPct val="80000"/>
              </a:lnSpc>
            </a:pPr>
            <a:r>
              <a:rPr lang="en-US" sz="2800" b="1" dirty="0">
                <a:latin typeface="Calibri" pitchFamily="34" charset="0"/>
              </a:rPr>
              <a:t> </a:t>
            </a:r>
            <a:r>
              <a:rPr lang="en-US" sz="3200" b="1" dirty="0">
                <a:latin typeface="Calibri" pitchFamily="34" charset="0"/>
              </a:rPr>
              <a:t>	With</a:t>
            </a:r>
            <a:r>
              <a:rPr lang="en-US" sz="3200" dirty="0">
                <a:latin typeface="Calibri" pitchFamily="34" charset="0"/>
              </a:rPr>
              <a:t> “</a:t>
            </a:r>
            <a:r>
              <a:rPr lang="en-US" sz="3200" b="1" dirty="0">
                <a:latin typeface="Calibri" pitchFamily="34" charset="0"/>
              </a:rPr>
              <a:t>gentleness, mildness, meekness</a:t>
            </a:r>
            <a:r>
              <a:rPr lang="en-US" sz="3200" dirty="0">
                <a:latin typeface="Calibri" pitchFamily="34" charset="0"/>
              </a:rPr>
              <a:t>” – </a:t>
            </a:r>
            <a:r>
              <a:rPr lang="en-US" b="1" dirty="0">
                <a:latin typeface="Calibri" pitchFamily="34" charset="0"/>
              </a:rPr>
              <a:t>Thayer</a:t>
            </a:r>
            <a:endParaRPr lang="en-US" sz="3200" b="1" dirty="0"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	Even against those:</a:t>
            </a:r>
          </a:p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		– Who oppose the truth.</a:t>
            </a:r>
          </a:p>
          <a:p>
            <a:pPr>
              <a:lnSpc>
                <a:spcPct val="80000"/>
              </a:lnSpc>
              <a:buNone/>
            </a:pPr>
            <a:r>
              <a:rPr lang="en-US" sz="3200" b="1" dirty="0">
                <a:latin typeface="Calibri" pitchFamily="34" charset="0"/>
              </a:rPr>
              <a:t>		– Who are ensnared by the devil.</a:t>
            </a:r>
          </a:p>
          <a:p>
            <a:pPr>
              <a:lnSpc>
                <a:spcPct val="80000"/>
              </a:lnSpc>
            </a:pPr>
            <a:r>
              <a:rPr lang="en-US" sz="3200" b="1" dirty="0">
                <a:latin typeface="Calibri" pitchFamily="34" charset="0"/>
              </a:rPr>
              <a:t>For such qualities are weapons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i="1" dirty="0">
                <a:latin typeface="Calibri" pitchFamily="34" charset="0"/>
              </a:rPr>
              <a:t>“</a:t>
            </a:r>
            <a:r>
              <a:rPr lang="en-US" sz="3200" b="1" i="1" dirty="0">
                <a:latin typeface="Calibri" pitchFamily="34" charset="0"/>
              </a:rPr>
              <a:t>mighty before God</a:t>
            </a:r>
            <a:r>
              <a:rPr lang="en-US" sz="3200" i="1" dirty="0">
                <a:latin typeface="Calibri" pitchFamily="34" charset="0"/>
              </a:rPr>
              <a:t>”</a:t>
            </a: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b="1" dirty="0">
                <a:latin typeface="Calibri" pitchFamily="34" charset="0"/>
              </a:rPr>
              <a:t>cf. 2 Corinthians 10:1-5</a:t>
            </a:r>
          </a:p>
          <a:p>
            <a:pPr lvl="1">
              <a:lnSpc>
                <a:spcPct val="80000"/>
              </a:lnSpc>
            </a:pPr>
            <a:r>
              <a:rPr lang="en-US" sz="2800" b="1" dirty="0">
                <a:latin typeface="Calibri" pitchFamily="34" charset="0"/>
              </a:rPr>
              <a:t>Not carnal, such as wrath, anger, and strife </a:t>
            </a:r>
          </a:p>
          <a:p>
            <a:pPr lvl="1">
              <a:lnSpc>
                <a:spcPct val="80000"/>
              </a:lnSpc>
            </a:pPr>
            <a:r>
              <a:rPr lang="en-US" sz="2800" b="1" dirty="0">
                <a:latin typeface="Calibri" pitchFamily="34" charset="0"/>
              </a:rPr>
              <a:t>But mighty for casting down arguments, bringing thoughts into captivity to Christ.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201915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8305800" cy="36728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latin typeface="Calibri" pitchFamily="34" charset="0"/>
              </a:rPr>
              <a:t>Vitally important decision!</a:t>
            </a:r>
          </a:p>
          <a:p>
            <a:pPr>
              <a:lnSpc>
                <a:spcPct val="90000"/>
              </a:lnSpc>
            </a:pPr>
            <a:r>
              <a:rPr lang="en-US" sz="4000" b="1" dirty="0">
                <a:latin typeface="Calibri" pitchFamily="34" charset="0"/>
              </a:rPr>
              <a:t>The type of vessel you choose to be in the house of God has eternal consequences for you!</a:t>
            </a:r>
          </a:p>
          <a:p>
            <a:pPr>
              <a:lnSpc>
                <a:spcPct val="90000"/>
              </a:lnSpc>
            </a:pPr>
            <a:r>
              <a:rPr lang="en-US" sz="4000" b="1" dirty="0">
                <a:latin typeface="Calibri" pitchFamily="34" charset="0"/>
              </a:rPr>
              <a:t>The Lord knows who are His.</a:t>
            </a:r>
            <a:br>
              <a:rPr lang="en-US" sz="4000" b="1" dirty="0">
                <a:latin typeface="Calibri" pitchFamily="34" charset="0"/>
              </a:rPr>
            </a:br>
            <a:r>
              <a:rPr lang="en-US" sz="4000" b="1" dirty="0">
                <a:latin typeface="Calibri" pitchFamily="34" charset="0"/>
              </a:rPr>
              <a:t>2 Timothy 2:19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916-8F93-48EC-9799-42F4024F004F}" type="slidenum">
              <a:rPr lang="en-US"/>
              <a:pPr/>
              <a:t>15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878" y="456185"/>
            <a:ext cx="8974710" cy="840230"/>
          </a:xfrm>
        </p:spPr>
        <p:txBody>
          <a:bodyPr wrap="square">
            <a:spAutoFit/>
          </a:bodyPr>
          <a:lstStyle/>
          <a:p>
            <a:r>
              <a:rPr lang="en-US" sz="5300" b="1" dirty="0">
                <a:latin typeface="Calibri" pitchFamily="34" charset="0"/>
              </a:rPr>
              <a:t>What Kind of a Vessel are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382000" cy="2850524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b="1" dirty="0">
                <a:latin typeface="Calibri" pitchFamily="34" charset="0"/>
              </a:rPr>
              <a:t>The Church of Christ. 1 Timothy 3:15; Hebrews 3:6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bri" pitchFamily="34" charset="0"/>
              </a:rPr>
              <a:t>We choose what type of vessel we are: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latin typeface="Calibri" pitchFamily="34" charset="0"/>
              </a:rPr>
              <a:t>Honor or dishonor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bri" pitchFamily="34" charset="0"/>
              </a:rPr>
              <a:t>What kind of person is a vessel of honor?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63D0-EB31-4F30-BD6F-206305CD5AC4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2236"/>
            <a:ext cx="8305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We Are Vessels In The </a:t>
            </a:r>
            <a:br>
              <a:rPr lang="en-US" sz="5400" b="1" dirty="0">
                <a:latin typeface="Calibri" pitchFamily="34" charset="0"/>
              </a:rPr>
            </a:br>
            <a:r>
              <a:rPr lang="en-US" sz="5400" b="1" dirty="0">
                <a:latin typeface="Calibri" pitchFamily="34" charset="0"/>
              </a:rPr>
              <a:t>House Of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29" y="1516145"/>
            <a:ext cx="8861196" cy="530401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Of things they have learned in the past. </a:t>
            </a:r>
          </a:p>
          <a:p>
            <a:pPr lvl="1"/>
            <a:r>
              <a:rPr lang="en-US" sz="3200" dirty="0"/>
              <a:t>It is so easy to forget. </a:t>
            </a:r>
            <a:br>
              <a:rPr lang="en-US" sz="3200" dirty="0"/>
            </a:br>
            <a:r>
              <a:rPr lang="en-US" sz="3200" dirty="0"/>
              <a:t>(cf. 1 Timothy 4:6; </a:t>
            </a:r>
            <a:r>
              <a:rPr lang="nn-NO" sz="3200" dirty="0"/>
              <a:t>2 Peter 1:12-13; 3:1-2).</a:t>
            </a:r>
          </a:p>
          <a:p>
            <a:pPr lvl="1">
              <a:buNone/>
            </a:pPr>
            <a:endParaRPr lang="nn-NO" sz="3200" dirty="0"/>
          </a:p>
          <a:p>
            <a:pPr>
              <a:buNone/>
            </a:pPr>
            <a:r>
              <a:rPr lang="nn-NO" sz="3600" b="1" dirty="0"/>
              <a:t>All Kinds Of Vessels.</a:t>
            </a:r>
          </a:p>
          <a:p>
            <a:r>
              <a:rPr lang="en-US" sz="2800" b="1" i="1" dirty="0"/>
              <a:t>Honor</a:t>
            </a:r>
            <a:r>
              <a:rPr lang="en-US" sz="2800" i="1" dirty="0"/>
              <a:t> –</a:t>
            </a:r>
            <a:r>
              <a:rPr lang="en-US" sz="2800" dirty="0"/>
              <a:t> </a:t>
            </a:r>
            <a:r>
              <a:rPr lang="en-US" sz="2800" i="1" dirty="0" err="1"/>
              <a:t>timee</a:t>
            </a:r>
            <a:r>
              <a:rPr lang="en-US" sz="2800" i="1" dirty="0"/>
              <a:t>, “</a:t>
            </a:r>
            <a:r>
              <a:rPr lang="en-US" sz="2800" dirty="0"/>
              <a:t>1. the ‘worth’ one ascribes to a person, i.e., ‘satisfaction,’ ‘compensation,’ ‘evaluation,’ ‘honour’; 2. (only after </a:t>
            </a:r>
            <a:r>
              <a:rPr lang="en-US" sz="2800" dirty="0" err="1"/>
              <a:t>Hom</a:t>
            </a:r>
            <a:r>
              <a:rPr lang="en-US" sz="2800" dirty="0"/>
              <a:t>.) the value of a thing, ‘price,’ ‘purchase price.’” </a:t>
            </a:r>
            <a:r>
              <a:rPr lang="en-US" sz="2200" dirty="0"/>
              <a:t>(Theological Dictionary of the New Testament)</a:t>
            </a:r>
          </a:p>
          <a:p>
            <a:pPr>
              <a:buNone/>
            </a:pPr>
            <a:endParaRPr lang="en-US" sz="2200" dirty="0"/>
          </a:p>
          <a:p>
            <a:r>
              <a:rPr lang="en-US" sz="2800" b="1" i="1" dirty="0"/>
              <a:t>Meet</a:t>
            </a:r>
            <a:r>
              <a:rPr lang="en-US" sz="2800" b="1" dirty="0"/>
              <a:t> – </a:t>
            </a:r>
            <a:r>
              <a:rPr lang="en-US" sz="2800" i="1" dirty="0" err="1"/>
              <a:t>euchrēstos</a:t>
            </a:r>
            <a:r>
              <a:rPr lang="en-US" sz="2800" dirty="0"/>
              <a:t> means </a:t>
            </a:r>
            <a:r>
              <a:rPr lang="en-US" sz="2800" i="1" dirty="0"/>
              <a:t>“</a:t>
            </a:r>
            <a:r>
              <a:rPr lang="en-US" sz="2800" dirty="0"/>
              <a:t>useful, serviceable” </a:t>
            </a:r>
            <a:r>
              <a:rPr lang="en-US" sz="2200" dirty="0"/>
              <a:t>(Vine).</a:t>
            </a:r>
            <a:endParaRPr lang="en-US" sz="35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8355"/>
            <a:ext cx="8229600" cy="1421928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Calibri" pitchFamily="34" charset="0"/>
              </a:rPr>
              <a:t>Brethren Need To Be Reminded</a:t>
            </a:r>
            <a:br>
              <a:rPr lang="en-US" sz="4800" b="1" dirty="0">
                <a:latin typeface="Calibri" pitchFamily="34" charset="0"/>
              </a:rPr>
            </a:br>
            <a:r>
              <a:rPr lang="en-US" sz="4800" b="1" dirty="0">
                <a:latin typeface="Calibri" pitchFamily="34" charset="0"/>
              </a:rPr>
              <a:t>2 Timothy 2:14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6562-8038-4F59-A170-5891E4B74E5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68476"/>
            <a:ext cx="8686800" cy="436805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000" b="1" dirty="0">
                <a:latin typeface="Calibri" pitchFamily="34" charset="0"/>
              </a:rPr>
              <a:t>Purges himself from sin. 2 Timothy 2:21</a:t>
            </a:r>
          </a:p>
          <a:p>
            <a:pPr>
              <a:lnSpc>
                <a:spcPct val="80000"/>
              </a:lnSpc>
            </a:pPr>
            <a:r>
              <a:rPr lang="en-US" sz="4000" b="1" dirty="0">
                <a:latin typeface="Calibri" pitchFamily="34" charset="0"/>
              </a:rPr>
              <a:t>We must:</a:t>
            </a:r>
          </a:p>
          <a:p>
            <a:pPr lvl="1">
              <a:lnSpc>
                <a:spcPct val="80000"/>
              </a:lnSpc>
            </a:pPr>
            <a:r>
              <a:rPr lang="en-US" sz="3400" b="1" dirty="0">
                <a:latin typeface="Calibri" pitchFamily="34" charset="0"/>
              </a:rPr>
              <a:t>Shun profane babblings. 2:16-18</a:t>
            </a:r>
          </a:p>
          <a:p>
            <a:pPr lvl="2">
              <a:lnSpc>
                <a:spcPct val="80000"/>
              </a:lnSpc>
            </a:pPr>
            <a:r>
              <a:rPr lang="en-US" sz="3000" b="1" dirty="0">
                <a:latin typeface="Calibri" pitchFamily="34" charset="0"/>
              </a:rPr>
              <a:t>Teachers of false doctrine like Hymenaeus and </a:t>
            </a:r>
            <a:r>
              <a:rPr lang="en-US" sz="3000" b="1" dirty="0" err="1">
                <a:latin typeface="Calibri" pitchFamily="34" charset="0"/>
              </a:rPr>
              <a:t>Philetus</a:t>
            </a:r>
            <a:r>
              <a:rPr lang="en-US" sz="3000" b="1" dirty="0">
                <a:latin typeface="Calibri" pitchFamily="34" charset="0"/>
              </a:rPr>
              <a:t>.</a:t>
            </a:r>
          </a:p>
          <a:p>
            <a:pPr lvl="1">
              <a:lnSpc>
                <a:spcPct val="80000"/>
              </a:lnSpc>
            </a:pPr>
            <a:r>
              <a:rPr lang="en-US" sz="3400" b="1" dirty="0">
                <a:latin typeface="Calibri" pitchFamily="34" charset="0"/>
              </a:rPr>
              <a:t>Depart from iniquity. 2:19</a:t>
            </a:r>
          </a:p>
          <a:p>
            <a:pPr lvl="1">
              <a:lnSpc>
                <a:spcPct val="80000"/>
              </a:lnSpc>
            </a:pPr>
            <a:r>
              <a:rPr lang="en-US" sz="3400" b="1" dirty="0">
                <a:latin typeface="Calibri" pitchFamily="34" charset="0"/>
              </a:rPr>
              <a:t>Flee youthful lusts. 2:22; 1 Corinthians 6:18</a:t>
            </a:r>
          </a:p>
          <a:p>
            <a:pPr lvl="1">
              <a:lnSpc>
                <a:spcPct val="80000"/>
              </a:lnSpc>
            </a:pPr>
            <a:r>
              <a:rPr lang="en-US" sz="3400" b="1" dirty="0">
                <a:latin typeface="Calibri" pitchFamily="34" charset="0"/>
              </a:rPr>
              <a:t>Refuse foolish and ignorant questionings. 2:23 (14)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D2C54-2DDB-4705-ADD7-42365AFC8B5A}" type="slidenum">
              <a:rPr lang="en-US"/>
              <a:pPr/>
              <a:t>4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0FF6F8-0591-17E2-8823-A3689B8F0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2236"/>
            <a:ext cx="80010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305800" cy="4383059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000" b="1" dirty="0">
                <a:latin typeface="Calibri" pitchFamily="34" charset="0"/>
              </a:rPr>
              <a:t>Does not put sin in his heart.</a:t>
            </a:r>
            <a:br>
              <a:rPr lang="en-US" sz="4000" b="1" dirty="0">
                <a:latin typeface="Calibri" pitchFamily="34" charset="0"/>
              </a:rPr>
            </a:br>
            <a:r>
              <a:rPr lang="en-US" sz="4000" b="1" dirty="0">
                <a:latin typeface="Calibri" pitchFamily="34" charset="0"/>
              </a:rPr>
              <a:t>2 Timothy 2:22; cf. Matthew. 15:18ff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Growth requires purging. James 1:21; </a:t>
            </a:r>
            <a:br>
              <a:rPr lang="en-US" sz="3600" b="1" dirty="0">
                <a:latin typeface="Calibri" pitchFamily="34" charset="0"/>
              </a:rPr>
            </a:br>
            <a:r>
              <a:rPr lang="en-US" sz="3600" b="1" dirty="0">
                <a:latin typeface="Calibri" pitchFamily="34" charset="0"/>
              </a:rPr>
              <a:t>1 Peter 2:1-2; Ephesians 4:22, 31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The lust of the eyes, such as materialism. cf. 1 Timothy 6:9-11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Continuing in sin is incompatible with the grace we have received.</a:t>
            </a:r>
            <a:br>
              <a:rPr lang="en-US" sz="3600" b="1" dirty="0">
                <a:latin typeface="Calibri" pitchFamily="34" charset="0"/>
              </a:rPr>
            </a:br>
            <a:r>
              <a:rPr lang="en-US" sz="3600" b="1" dirty="0">
                <a:latin typeface="Calibri" pitchFamily="34" charset="0"/>
              </a:rPr>
              <a:t>Romans 6:1-2, 12-14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3B5B6-33A4-4320-B4E2-3E1A6E110F24}" type="slidenum">
              <a:rPr lang="en-US"/>
              <a:pPr/>
              <a:t>5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2236"/>
            <a:ext cx="80010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1905000"/>
            <a:ext cx="8353425" cy="370729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000" b="1" dirty="0">
                <a:latin typeface="Calibri" pitchFamily="34" charset="0"/>
              </a:rPr>
              <a:t>One who is sanctified. 2 Timothy 2:21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Separated, set aside for special uses.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Old Testament priests, tabernacle, holy altar, sacrifices, Sabbath, nation.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Saint. 1 Corinthians 1:2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Servant of righteousness unto sanctification (holiness). </a:t>
            </a:r>
            <a:r>
              <a:rPr lang="en-US" sz="3200" b="1" dirty="0">
                <a:latin typeface="Calibri" pitchFamily="34" charset="0"/>
              </a:rPr>
              <a:t>Romans 6:19-22;</a:t>
            </a:r>
            <a:br>
              <a:rPr lang="en-US" sz="3200" b="1" dirty="0">
                <a:latin typeface="Calibri" pitchFamily="34" charset="0"/>
              </a:rPr>
            </a:br>
            <a:r>
              <a:rPr lang="en-US" sz="3200" b="1" dirty="0">
                <a:latin typeface="Calibri" pitchFamily="34" charset="0"/>
              </a:rPr>
              <a:t>(1 Thessalonians 4:1-8)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99CCB-1580-4DE8-8744-489DB39947D8}" type="slidenum">
              <a:rPr lang="en-US"/>
              <a:pPr/>
              <a:t>6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2236"/>
            <a:ext cx="78486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305800" cy="421461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4000" b="1" dirty="0">
                <a:latin typeface="Calibri" pitchFamily="34" charset="0"/>
              </a:rPr>
              <a:t>One who is useful for the Master.</a:t>
            </a:r>
            <a:br>
              <a:rPr lang="en-US" sz="4000" b="1" dirty="0">
                <a:latin typeface="Calibri" pitchFamily="34" charset="0"/>
              </a:rPr>
            </a:br>
            <a:r>
              <a:rPr lang="en-US" sz="4000" b="1" dirty="0">
                <a:latin typeface="Calibri" pitchFamily="34" charset="0"/>
              </a:rPr>
              <a:t>2 Timothy 2:21 (cf. Matthew 25:15)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Priorities. Matthew 6:33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Ready mind. </a:t>
            </a:r>
            <a:r>
              <a:rPr lang="en-US" sz="3200" b="1" dirty="0">
                <a:latin typeface="Calibri" pitchFamily="34" charset="0"/>
              </a:rPr>
              <a:t>2 Corinthians 8:12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Poor widow was useful to God.</a:t>
            </a:r>
            <a:br>
              <a:rPr lang="en-US" sz="3200" b="1" dirty="0">
                <a:latin typeface="Calibri" pitchFamily="34" charset="0"/>
              </a:rPr>
            </a:br>
            <a:r>
              <a:rPr lang="en-US" sz="3200" b="1" dirty="0">
                <a:latin typeface="Calibri" pitchFamily="34" charset="0"/>
              </a:rPr>
              <a:t>Mark 12:41-44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Mary did what she could. </a:t>
            </a:r>
            <a:r>
              <a:rPr lang="en-US" sz="3200" b="1" dirty="0">
                <a:latin typeface="Calibri" pitchFamily="34" charset="0"/>
              </a:rPr>
              <a:t>Mark 14:8-9; (John 12:1-8)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Some don’t. </a:t>
            </a:r>
            <a:r>
              <a:rPr lang="en-US" sz="3200" b="1" dirty="0">
                <a:latin typeface="Calibri" pitchFamily="34" charset="0"/>
              </a:rPr>
              <a:t>Hebrews 5:12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42DDC-D6E1-48DA-A617-77AD306DF228}" type="slidenum">
              <a:rPr lang="en-US"/>
              <a:pPr/>
              <a:t>7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458200" cy="408297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000" b="1" dirty="0">
                <a:latin typeface="Calibri" pitchFamily="34" charset="0"/>
              </a:rPr>
              <a:t>One who is prepared for every good work. 2 Timothy 2:21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Ready and available to work. Titus 3:1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We are prepared for use …</a:t>
            </a:r>
          </a:p>
          <a:p>
            <a:pPr lvl="2">
              <a:lnSpc>
                <a:spcPct val="90000"/>
              </a:lnSpc>
            </a:pPr>
            <a:r>
              <a:rPr lang="en-US" sz="3200" dirty="0">
                <a:latin typeface="Calibri" pitchFamily="34" charset="0"/>
              </a:rPr>
              <a:t>By scripture. </a:t>
            </a:r>
            <a:r>
              <a:rPr lang="en-US" sz="3200" b="1" dirty="0">
                <a:latin typeface="Calibri" pitchFamily="34" charset="0"/>
              </a:rPr>
              <a:t>2 Timothy 3:16-17 (2:15)</a:t>
            </a:r>
          </a:p>
          <a:p>
            <a:pPr lvl="2">
              <a:lnSpc>
                <a:spcPct val="90000"/>
              </a:lnSpc>
            </a:pPr>
            <a:r>
              <a:rPr lang="en-US" sz="3200" dirty="0">
                <a:latin typeface="Calibri" pitchFamily="34" charset="0"/>
              </a:rPr>
              <a:t>Through grace. </a:t>
            </a:r>
            <a:r>
              <a:rPr lang="en-US" sz="3200" b="1" dirty="0">
                <a:latin typeface="Calibri" pitchFamily="34" charset="0"/>
              </a:rPr>
              <a:t>2 Corinthians 9:8-9</a:t>
            </a:r>
          </a:p>
          <a:p>
            <a:pPr lvl="2">
              <a:lnSpc>
                <a:spcPct val="80000"/>
              </a:lnSpc>
            </a:pPr>
            <a:r>
              <a:rPr lang="en-US" sz="3200" dirty="0">
                <a:latin typeface="Calibri" pitchFamily="34" charset="0"/>
              </a:rPr>
              <a:t>Over time. </a:t>
            </a:r>
            <a:r>
              <a:rPr lang="en-US" sz="3200" b="1" dirty="0">
                <a:latin typeface="Calibri" pitchFamily="34" charset="0"/>
              </a:rPr>
              <a:t>Hebrews 5:11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Remain ready. Galatians 6:9-10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8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458200" cy="298934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4000" b="1" dirty="0">
                <a:latin typeface="Calibri" pitchFamily="34" charset="0"/>
              </a:rPr>
              <a:t>One who pursues righteousness, faith, love, peace. 2 Timothy 2:21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Qualities without which no one will see the Lord. Hebrews 12:14</a:t>
            </a:r>
          </a:p>
          <a:p>
            <a:pPr lvl="1">
              <a:lnSpc>
                <a:spcPct val="80000"/>
              </a:lnSpc>
            </a:pPr>
            <a:r>
              <a:rPr lang="en-US" sz="3600" b="1" dirty="0">
                <a:latin typeface="Calibri" pitchFamily="34" charset="0"/>
              </a:rPr>
              <a:t>Qualities well suited for the</a:t>
            </a:r>
            <a:r>
              <a:rPr lang="en-US" sz="3600" dirty="0">
                <a:latin typeface="Calibri" pitchFamily="34" charset="0"/>
              </a:rPr>
              <a:t> “</a:t>
            </a:r>
            <a:r>
              <a:rPr lang="en-US" sz="3600" b="1" dirty="0">
                <a:latin typeface="Calibri" pitchFamily="34" charset="0"/>
              </a:rPr>
              <a:t>man of God</a:t>
            </a:r>
            <a:r>
              <a:rPr lang="en-US" sz="3600" dirty="0">
                <a:latin typeface="Calibri" pitchFamily="34" charset="0"/>
              </a:rPr>
              <a:t>.” </a:t>
            </a:r>
            <a:r>
              <a:rPr lang="en-US" sz="3600" b="1" dirty="0">
                <a:latin typeface="Calibri" pitchFamily="34" charset="0"/>
              </a:rPr>
              <a:t>cf. 1 Timothy 6:11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DE14C-F82B-4859-95AB-77FA3BA2AD1F}" type="slidenum">
              <a:rPr lang="en-US"/>
              <a:pPr/>
              <a:t>9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2236"/>
            <a:ext cx="7924800" cy="1588127"/>
          </a:xfrm>
        </p:spPr>
        <p:txBody>
          <a:bodyPr>
            <a:spAutoFit/>
          </a:bodyPr>
          <a:lstStyle/>
          <a:p>
            <a:r>
              <a:rPr lang="en-US" sz="5400" b="1" dirty="0">
                <a:latin typeface="Calibri" pitchFamily="34" charset="0"/>
              </a:rPr>
              <a:t>What Kind of Person is a Vessel of Honor?</a:t>
            </a:r>
          </a:p>
        </p:txBody>
      </p:sp>
    </p:spTree>
    <p:extLst>
      <p:ext uri="{BB962C8B-B14F-4D97-AF65-F5344CB8AC3E}">
        <p14:creationId xmlns:p14="http://schemas.microsoft.com/office/powerpoint/2010/main" val="116111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1071</Words>
  <Application>Microsoft Office PowerPoint</Application>
  <PresentationFormat>On-screen Show (4:3)</PresentationFormat>
  <Paragraphs>143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Vessels of Honor</vt:lpstr>
      <vt:lpstr>We Are Vessels In The  House Of God</vt:lpstr>
      <vt:lpstr>Brethren Need To Be Reminded 2 Timothy 2:14 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Person is a Vessel of Honor?</vt:lpstr>
      <vt:lpstr>What Kind of a Vessel are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Vessels Of Honor (2)</dc:title>
  <dc:creator>Micky Galloway</dc:creator>
  <cp:lastModifiedBy>Richard Lidh</cp:lastModifiedBy>
  <cp:revision>8</cp:revision>
  <cp:lastPrinted>2022-10-30T21:18:18Z</cp:lastPrinted>
  <dcterms:created xsi:type="dcterms:W3CDTF">2022-10-29T23:40:04Z</dcterms:created>
  <dcterms:modified xsi:type="dcterms:W3CDTF">2022-10-30T21:18:47Z</dcterms:modified>
</cp:coreProperties>
</file>